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gbalumo" panose="020B0604020202020204" charset="0"/>
      <p:regular r:id="rId10"/>
    </p:embeddedFont>
    <p:embeddedFont>
      <p:font typeface="Aileron" panose="020B0604020202020204" charset="0"/>
      <p:regular r:id="rId11"/>
    </p:embeddedFont>
    <p:embeddedFont>
      <p:font typeface="Alata" panose="020B0604020202020204" charset="0"/>
      <p:regular r:id="rId12"/>
    </p:embeddedFont>
    <p:embeddedFont>
      <p:font typeface="Canva Sans" panose="020B0604020202020204" charset="0"/>
      <p:regular r:id="rId13"/>
    </p:embeddedFont>
    <p:embeddedFont>
      <p:font typeface="Canva Sans Bold" panose="020B0604020202020204" charset="0"/>
      <p:regular r:id="rId14"/>
    </p:embeddedFont>
    <p:embeddedFont>
      <p:font typeface="Open Sans" panose="020B0606030504020204" pitchFamily="34" charset="0"/>
      <p:regular r:id="rId15"/>
    </p:embeddedFont>
    <p:embeddedFont>
      <p:font typeface="Open Sans Bold" panose="020B0806030504020204" charset="0"/>
      <p:regular r:id="rId16"/>
    </p:embeddedFont>
    <p:embeddedFont>
      <p:font typeface="Prata" panose="020B0604020202020204" charset="0"/>
      <p:regular r:id="rId17"/>
    </p:embeddedFont>
    <p:embeddedFont>
      <p:font typeface="RoxboroughCF"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926806" y="4815269"/>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039108" y="517674"/>
            <a:ext cx="1284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9" name="Freeform 9"/>
          <p:cNvSpPr/>
          <p:nvPr/>
        </p:nvSpPr>
        <p:spPr>
          <a:xfrm>
            <a:off x="1252111" y="5096711"/>
            <a:ext cx="858754" cy="1344429"/>
          </a:xfrm>
          <a:custGeom>
            <a:avLst/>
            <a:gdLst/>
            <a:ahLst/>
            <a:cxnLst/>
            <a:rect l="l" t="t" r="r" b="b"/>
            <a:pathLst>
              <a:path w="858754" h="1344429">
                <a:moveTo>
                  <a:pt x="0" y="0"/>
                </a:moveTo>
                <a:lnTo>
                  <a:pt x="858754" y="0"/>
                </a:lnTo>
                <a:lnTo>
                  <a:pt x="858754" y="1344429"/>
                </a:lnTo>
                <a:lnTo>
                  <a:pt x="0" y="13444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602972" y="5289767"/>
            <a:ext cx="629715" cy="985855"/>
          </a:xfrm>
          <a:custGeom>
            <a:avLst/>
            <a:gdLst/>
            <a:ahLst/>
            <a:cxnLst/>
            <a:rect l="l" t="t" r="r" b="b"/>
            <a:pathLst>
              <a:path w="629715" h="985855">
                <a:moveTo>
                  <a:pt x="0" y="0"/>
                </a:moveTo>
                <a:lnTo>
                  <a:pt x="629715" y="0"/>
                </a:lnTo>
                <a:lnTo>
                  <a:pt x="629715" y="985855"/>
                </a:lnTo>
                <a:lnTo>
                  <a:pt x="0" y="9858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a:off x="14674347" y="4830858"/>
            <a:ext cx="1218296" cy="1907312"/>
          </a:xfrm>
          <a:custGeom>
            <a:avLst/>
            <a:gdLst/>
            <a:ahLst/>
            <a:cxnLst/>
            <a:rect l="l" t="t" r="r" b="b"/>
            <a:pathLst>
              <a:path w="1218296" h="1907312">
                <a:moveTo>
                  <a:pt x="0" y="0"/>
                </a:moveTo>
                <a:lnTo>
                  <a:pt x="1218296" y="0"/>
                </a:lnTo>
                <a:lnTo>
                  <a:pt x="1218296"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a:off x="15703047" y="5143500"/>
            <a:ext cx="858754" cy="1344429"/>
          </a:xfrm>
          <a:custGeom>
            <a:avLst/>
            <a:gdLst/>
            <a:ahLst/>
            <a:cxnLst/>
            <a:rect l="l" t="t" r="r" b="b"/>
            <a:pathLst>
              <a:path w="858754" h="1344429">
                <a:moveTo>
                  <a:pt x="0" y="0"/>
                </a:moveTo>
                <a:lnTo>
                  <a:pt x="858754" y="0"/>
                </a:lnTo>
                <a:lnTo>
                  <a:pt x="858754" y="1344429"/>
                </a:lnTo>
                <a:lnTo>
                  <a:pt x="0" y="13444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a:off x="16629585" y="5322787"/>
            <a:ext cx="629715" cy="985855"/>
          </a:xfrm>
          <a:custGeom>
            <a:avLst/>
            <a:gdLst/>
            <a:ahLst/>
            <a:cxnLst/>
            <a:rect l="l" t="t" r="r" b="b"/>
            <a:pathLst>
              <a:path w="629715" h="985855">
                <a:moveTo>
                  <a:pt x="0" y="0"/>
                </a:moveTo>
                <a:lnTo>
                  <a:pt x="629715" y="0"/>
                </a:lnTo>
                <a:lnTo>
                  <a:pt x="629715" y="985855"/>
                </a:lnTo>
                <a:lnTo>
                  <a:pt x="0" y="9858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4561" y="0"/>
            <a:ext cx="5561390" cy="1818598"/>
          </a:xfrm>
          <a:custGeom>
            <a:avLst/>
            <a:gdLst/>
            <a:ahLst/>
            <a:cxnLst/>
            <a:rect l="l" t="t" r="r" b="b"/>
            <a:pathLst>
              <a:path w="5561390" h="1818598">
                <a:moveTo>
                  <a:pt x="0" y="0"/>
                </a:moveTo>
                <a:lnTo>
                  <a:pt x="5561390" y="0"/>
                </a:lnTo>
                <a:lnTo>
                  <a:pt x="5561390" y="1818598"/>
                </a:lnTo>
                <a:lnTo>
                  <a:pt x="0" y="1818598"/>
                </a:lnTo>
                <a:lnTo>
                  <a:pt x="0" y="0"/>
                </a:lnTo>
                <a:close/>
              </a:path>
            </a:pathLst>
          </a:custGeom>
          <a:blipFill>
            <a:blip r:embed="rId7"/>
            <a:stretch>
              <a:fillRect/>
            </a:stretch>
          </a:blipFill>
        </p:spPr>
      </p:sp>
      <p:sp>
        <p:nvSpPr>
          <p:cNvPr id="15" name="Freeform 15"/>
          <p:cNvSpPr/>
          <p:nvPr/>
        </p:nvSpPr>
        <p:spPr>
          <a:xfrm>
            <a:off x="3458608" y="4657266"/>
            <a:ext cx="2494991" cy="990378"/>
          </a:xfrm>
          <a:custGeom>
            <a:avLst/>
            <a:gdLst/>
            <a:ahLst/>
            <a:cxnLst/>
            <a:rect l="l" t="t" r="r" b="b"/>
            <a:pathLst>
              <a:path w="2494991" h="990378">
                <a:moveTo>
                  <a:pt x="0" y="0"/>
                </a:moveTo>
                <a:lnTo>
                  <a:pt x="2494991" y="0"/>
                </a:lnTo>
                <a:lnTo>
                  <a:pt x="2494991" y="990378"/>
                </a:lnTo>
                <a:lnTo>
                  <a:pt x="0" y="990378"/>
                </a:lnTo>
                <a:lnTo>
                  <a:pt x="0" y="0"/>
                </a:lnTo>
                <a:close/>
              </a:path>
            </a:pathLst>
          </a:custGeom>
          <a:blipFill>
            <a:blip r:embed="rId8"/>
            <a:stretch>
              <a:fillRect/>
            </a:stretch>
          </a:blipFill>
        </p:spPr>
      </p:sp>
      <p:sp>
        <p:nvSpPr>
          <p:cNvPr id="16" name="Freeform 16"/>
          <p:cNvSpPr/>
          <p:nvPr/>
        </p:nvSpPr>
        <p:spPr>
          <a:xfrm>
            <a:off x="3819651" y="5943259"/>
            <a:ext cx="1522903" cy="1368111"/>
          </a:xfrm>
          <a:custGeom>
            <a:avLst/>
            <a:gdLst/>
            <a:ahLst/>
            <a:cxnLst/>
            <a:rect l="l" t="t" r="r" b="b"/>
            <a:pathLst>
              <a:path w="1522903" h="1368111">
                <a:moveTo>
                  <a:pt x="0" y="0"/>
                </a:moveTo>
                <a:lnTo>
                  <a:pt x="1522903" y="0"/>
                </a:lnTo>
                <a:lnTo>
                  <a:pt x="1522903" y="1368110"/>
                </a:lnTo>
                <a:lnTo>
                  <a:pt x="0" y="1368110"/>
                </a:lnTo>
                <a:lnTo>
                  <a:pt x="0" y="0"/>
                </a:lnTo>
                <a:close/>
              </a:path>
            </a:pathLst>
          </a:custGeom>
          <a:blipFill>
            <a:blip r:embed="rId9"/>
            <a:stretch>
              <a:fillRect b="-11314"/>
            </a:stretch>
          </a:blipFill>
        </p:spPr>
      </p:sp>
      <p:sp>
        <p:nvSpPr>
          <p:cNvPr id="17" name="Freeform 17"/>
          <p:cNvSpPr/>
          <p:nvPr/>
        </p:nvSpPr>
        <p:spPr>
          <a:xfrm>
            <a:off x="7160231" y="6220129"/>
            <a:ext cx="3323615" cy="852504"/>
          </a:xfrm>
          <a:custGeom>
            <a:avLst/>
            <a:gdLst/>
            <a:ahLst/>
            <a:cxnLst/>
            <a:rect l="l" t="t" r="r" b="b"/>
            <a:pathLst>
              <a:path w="3323615" h="852504">
                <a:moveTo>
                  <a:pt x="0" y="0"/>
                </a:moveTo>
                <a:lnTo>
                  <a:pt x="3323615" y="0"/>
                </a:lnTo>
                <a:lnTo>
                  <a:pt x="3323615" y="852504"/>
                </a:lnTo>
                <a:lnTo>
                  <a:pt x="0" y="852504"/>
                </a:lnTo>
                <a:lnTo>
                  <a:pt x="0" y="0"/>
                </a:lnTo>
                <a:close/>
              </a:path>
            </a:pathLst>
          </a:custGeom>
          <a:blipFill>
            <a:blip r:embed="rId10"/>
            <a:stretch>
              <a:fillRect t="-438" b="-438"/>
            </a:stretch>
          </a:blipFill>
        </p:spPr>
      </p:sp>
      <p:sp>
        <p:nvSpPr>
          <p:cNvPr id="18" name="Freeform 18"/>
          <p:cNvSpPr/>
          <p:nvPr/>
        </p:nvSpPr>
        <p:spPr>
          <a:xfrm>
            <a:off x="7296624" y="4657266"/>
            <a:ext cx="3047933" cy="1086613"/>
          </a:xfrm>
          <a:custGeom>
            <a:avLst/>
            <a:gdLst/>
            <a:ahLst/>
            <a:cxnLst/>
            <a:rect l="l" t="t" r="r" b="b"/>
            <a:pathLst>
              <a:path w="3047933" h="1086613">
                <a:moveTo>
                  <a:pt x="0" y="0"/>
                </a:moveTo>
                <a:lnTo>
                  <a:pt x="3047933" y="0"/>
                </a:lnTo>
                <a:lnTo>
                  <a:pt x="3047933" y="1086613"/>
                </a:lnTo>
                <a:lnTo>
                  <a:pt x="0" y="1086613"/>
                </a:lnTo>
                <a:lnTo>
                  <a:pt x="0" y="0"/>
                </a:lnTo>
                <a:close/>
              </a:path>
            </a:pathLst>
          </a:custGeom>
          <a:blipFill>
            <a:blip r:embed="rId11"/>
            <a:stretch>
              <a:fillRect t="-2106" b="-2106"/>
            </a:stretch>
          </a:blipFill>
        </p:spPr>
      </p:sp>
      <p:sp>
        <p:nvSpPr>
          <p:cNvPr id="19" name="Freeform 19"/>
          <p:cNvSpPr/>
          <p:nvPr/>
        </p:nvSpPr>
        <p:spPr>
          <a:xfrm>
            <a:off x="7419842" y="0"/>
            <a:ext cx="3448316" cy="1939678"/>
          </a:xfrm>
          <a:custGeom>
            <a:avLst/>
            <a:gdLst/>
            <a:ahLst/>
            <a:cxnLst/>
            <a:rect l="l" t="t" r="r" b="b"/>
            <a:pathLst>
              <a:path w="3448316" h="1939678">
                <a:moveTo>
                  <a:pt x="0" y="0"/>
                </a:moveTo>
                <a:lnTo>
                  <a:pt x="3448316" y="0"/>
                </a:lnTo>
                <a:lnTo>
                  <a:pt x="3448316" y="1939678"/>
                </a:lnTo>
                <a:lnTo>
                  <a:pt x="0" y="1939678"/>
                </a:lnTo>
                <a:lnTo>
                  <a:pt x="0" y="0"/>
                </a:lnTo>
                <a:close/>
              </a:path>
            </a:pathLst>
          </a:custGeom>
          <a:blipFill>
            <a:blip r:embed="rId12"/>
            <a:stretch>
              <a:fillRect/>
            </a:stretch>
          </a:blipFill>
        </p:spPr>
      </p:sp>
      <p:sp>
        <p:nvSpPr>
          <p:cNvPr id="20" name="TextBox 20"/>
          <p:cNvSpPr txBox="1"/>
          <p:nvPr/>
        </p:nvSpPr>
        <p:spPr>
          <a:xfrm>
            <a:off x="7419842" y="3495201"/>
            <a:ext cx="2205895" cy="688403"/>
          </a:xfrm>
          <a:prstGeom prst="rect">
            <a:avLst/>
          </a:prstGeom>
        </p:spPr>
        <p:txBody>
          <a:bodyPr lIns="0" tIns="0" rIns="0" bIns="0" rtlCol="0" anchor="t">
            <a:spAutoFit/>
          </a:bodyPr>
          <a:lstStyle/>
          <a:p>
            <a:pPr algn="ctr">
              <a:lnSpc>
                <a:spcPts val="5631"/>
              </a:lnSpc>
              <a:spcBef>
                <a:spcPct val="0"/>
              </a:spcBef>
            </a:pPr>
            <a:r>
              <a:rPr lang="en-US" sz="4022">
                <a:solidFill>
                  <a:srgbClr val="EB1FBE"/>
                </a:solidFill>
                <a:latin typeface="Agbalumo"/>
                <a:ea typeface="Agbalumo"/>
                <a:cs typeface="Agbalumo"/>
                <a:sym typeface="Agbalumo"/>
              </a:rPr>
              <a:t>Sponsors</a:t>
            </a:r>
          </a:p>
        </p:txBody>
      </p:sp>
      <p:sp>
        <p:nvSpPr>
          <p:cNvPr id="21" name="TextBox 21"/>
          <p:cNvSpPr txBox="1"/>
          <p:nvPr/>
        </p:nvSpPr>
        <p:spPr>
          <a:xfrm>
            <a:off x="3177054" y="2220204"/>
            <a:ext cx="13663146" cy="1127190"/>
          </a:xfrm>
          <a:prstGeom prst="rect">
            <a:avLst/>
          </a:prstGeom>
        </p:spPr>
        <p:txBody>
          <a:bodyPr wrap="square" lIns="0" tIns="0" rIns="0" bIns="0" rtlCol="0" anchor="t">
            <a:spAutoFit/>
          </a:bodyPr>
          <a:lstStyle/>
          <a:p>
            <a:pPr algn="ctr">
              <a:lnSpc>
                <a:spcPts val="9271"/>
              </a:lnSpc>
              <a:spcBef>
                <a:spcPct val="0"/>
              </a:spcBef>
            </a:pPr>
            <a:r>
              <a:rPr lang="en-US" sz="6622" dirty="0">
                <a:solidFill>
                  <a:srgbClr val="FFFFFF"/>
                </a:solidFill>
                <a:latin typeface="Alata"/>
                <a:ea typeface="Alata"/>
                <a:cs typeface="Alata"/>
                <a:sym typeface="Alata"/>
              </a:rPr>
              <a:t>Track-3: Intech-Smart Route</a:t>
            </a:r>
          </a:p>
        </p:txBody>
      </p:sp>
      <p:sp>
        <p:nvSpPr>
          <p:cNvPr id="22" name="TextBox 22"/>
          <p:cNvSpPr txBox="1"/>
          <p:nvPr/>
        </p:nvSpPr>
        <p:spPr>
          <a:xfrm>
            <a:off x="11861780" y="7710383"/>
            <a:ext cx="6923892" cy="2324797"/>
          </a:xfrm>
          <a:prstGeom prst="rect">
            <a:avLst/>
          </a:prstGeom>
        </p:spPr>
        <p:txBody>
          <a:bodyPr lIns="0" tIns="0" rIns="0" bIns="0" rtlCol="0" anchor="t">
            <a:spAutoFit/>
          </a:bodyPr>
          <a:lstStyle/>
          <a:p>
            <a:pPr algn="ctr">
              <a:lnSpc>
                <a:spcPts val="3111"/>
              </a:lnSpc>
            </a:pPr>
            <a:r>
              <a:rPr lang="en-US" sz="2222">
                <a:solidFill>
                  <a:srgbClr val="FFFFFF"/>
                </a:solidFill>
                <a:latin typeface="Prata"/>
                <a:ea typeface="Prata"/>
                <a:cs typeface="Prata"/>
                <a:sym typeface="Prata"/>
              </a:rPr>
              <a:t>BY:</a:t>
            </a:r>
          </a:p>
          <a:p>
            <a:pPr marL="479850" lvl="1" indent="-239925" algn="ctr">
              <a:lnSpc>
                <a:spcPts val="3111"/>
              </a:lnSpc>
              <a:buAutoNum type="arabicPeriod"/>
            </a:pPr>
            <a:r>
              <a:rPr lang="en-US" sz="2222">
                <a:solidFill>
                  <a:srgbClr val="56FFFF"/>
                </a:solidFill>
                <a:latin typeface="Prata"/>
                <a:ea typeface="Prata"/>
                <a:cs typeface="Prata"/>
                <a:sym typeface="Prata"/>
              </a:rPr>
              <a:t>Aaryan Shah(22BCM002)</a:t>
            </a:r>
          </a:p>
          <a:p>
            <a:pPr marL="479850" lvl="1" indent="-239925" algn="ctr">
              <a:lnSpc>
                <a:spcPts val="3111"/>
              </a:lnSpc>
              <a:buAutoNum type="arabicPeriod"/>
            </a:pPr>
            <a:r>
              <a:rPr lang="en-US" sz="2222">
                <a:solidFill>
                  <a:srgbClr val="56FFFF"/>
                </a:solidFill>
                <a:latin typeface="Prata"/>
                <a:ea typeface="Prata"/>
                <a:cs typeface="Prata"/>
                <a:sym typeface="Prata"/>
              </a:rPr>
              <a:t>Abhinav Sinha(22BCM004)</a:t>
            </a:r>
          </a:p>
          <a:p>
            <a:pPr marL="479850" lvl="1" indent="-239925" algn="ctr">
              <a:lnSpc>
                <a:spcPts val="3111"/>
              </a:lnSpc>
              <a:buAutoNum type="arabicPeriod"/>
            </a:pPr>
            <a:r>
              <a:rPr lang="en-US" sz="2222">
                <a:solidFill>
                  <a:srgbClr val="56FFFF"/>
                </a:solidFill>
                <a:latin typeface="Prata"/>
                <a:ea typeface="Prata"/>
                <a:cs typeface="Prata"/>
                <a:sym typeface="Prata"/>
              </a:rPr>
              <a:t>Ansh Shah(22BCM007)</a:t>
            </a:r>
          </a:p>
          <a:p>
            <a:pPr marL="479850" lvl="1" indent="-239925" algn="ctr">
              <a:lnSpc>
                <a:spcPts val="3111"/>
              </a:lnSpc>
              <a:buAutoNum type="arabicPeriod"/>
            </a:pPr>
            <a:r>
              <a:rPr lang="en-US" sz="2222">
                <a:solidFill>
                  <a:srgbClr val="56FFFF"/>
                </a:solidFill>
                <a:latin typeface="Prata"/>
                <a:ea typeface="Prata"/>
                <a:cs typeface="Prata"/>
                <a:sym typeface="Prata"/>
              </a:rPr>
              <a:t>Anubhav Shah(22BCM008)</a:t>
            </a:r>
          </a:p>
          <a:p>
            <a:pPr marL="479850" lvl="1" indent="-239925" algn="ctr">
              <a:lnSpc>
                <a:spcPts val="3111"/>
              </a:lnSpc>
              <a:spcBef>
                <a:spcPct val="0"/>
              </a:spcBef>
              <a:buAutoNum type="arabicPeriod"/>
            </a:pPr>
            <a:r>
              <a:rPr lang="en-US" sz="2222">
                <a:solidFill>
                  <a:srgbClr val="56FFFF"/>
                </a:solidFill>
                <a:latin typeface="Prata"/>
                <a:ea typeface="Prata"/>
                <a:cs typeface="Prata"/>
                <a:sym typeface="Prata"/>
              </a:rPr>
              <a:t>Samarth Shah(22BCM054)</a:t>
            </a:r>
          </a:p>
        </p:txBody>
      </p:sp>
      <p:sp>
        <p:nvSpPr>
          <p:cNvPr id="23" name="TextBox 23"/>
          <p:cNvSpPr txBox="1"/>
          <p:nvPr/>
        </p:nvSpPr>
        <p:spPr>
          <a:xfrm>
            <a:off x="1661378" y="9005783"/>
            <a:ext cx="6089452" cy="697928"/>
          </a:xfrm>
          <a:prstGeom prst="rect">
            <a:avLst/>
          </a:prstGeom>
        </p:spPr>
        <p:txBody>
          <a:bodyPr lIns="0" tIns="0" rIns="0" bIns="0" rtlCol="0" anchor="t">
            <a:spAutoFit/>
          </a:bodyPr>
          <a:lstStyle/>
          <a:p>
            <a:pPr algn="ctr">
              <a:lnSpc>
                <a:spcPts val="5631"/>
              </a:lnSpc>
              <a:spcBef>
                <a:spcPct val="0"/>
              </a:spcBef>
            </a:pPr>
            <a:r>
              <a:rPr lang="en-US" sz="4022">
                <a:solidFill>
                  <a:srgbClr val="FFFFFF"/>
                </a:solidFill>
                <a:latin typeface="Prata"/>
                <a:ea typeface="Prata"/>
                <a:cs typeface="Prata"/>
                <a:sym typeface="Prata"/>
              </a:rPr>
              <a:t>Team Name: </a:t>
            </a:r>
            <a:r>
              <a:rPr lang="en-US" sz="4022">
                <a:solidFill>
                  <a:srgbClr val="00E8FF"/>
                </a:solidFill>
                <a:latin typeface="Prata"/>
                <a:ea typeface="Prata"/>
                <a:cs typeface="Prata"/>
                <a:sym typeface="Prata"/>
              </a:rPr>
              <a:t>CryptoVoid</a:t>
            </a:r>
          </a:p>
        </p:txBody>
      </p:sp>
      <p:sp>
        <p:nvSpPr>
          <p:cNvPr id="24" name="Freeform 24"/>
          <p:cNvSpPr/>
          <p:nvPr/>
        </p:nvSpPr>
        <p:spPr>
          <a:xfrm>
            <a:off x="14190683" y="0"/>
            <a:ext cx="4097317" cy="1818598"/>
          </a:xfrm>
          <a:custGeom>
            <a:avLst/>
            <a:gdLst/>
            <a:ahLst/>
            <a:cxnLst/>
            <a:rect l="l" t="t" r="r" b="b"/>
            <a:pathLst>
              <a:path w="4097317" h="1818598">
                <a:moveTo>
                  <a:pt x="0" y="0"/>
                </a:moveTo>
                <a:lnTo>
                  <a:pt x="4097317" y="0"/>
                </a:lnTo>
                <a:lnTo>
                  <a:pt x="4097317" y="1818598"/>
                </a:lnTo>
                <a:lnTo>
                  <a:pt x="0" y="1818598"/>
                </a:lnTo>
                <a:lnTo>
                  <a:pt x="0" y="0"/>
                </a:lnTo>
                <a:close/>
              </a:path>
            </a:pathLst>
          </a:custGeom>
          <a:blipFill>
            <a:blip r:embed="rId13"/>
            <a:stretch>
              <a:fillRect t="-52394" r="-1584" b="-71499"/>
            </a:stretch>
          </a:blipFill>
        </p:spPr>
      </p:sp>
      <p:sp>
        <p:nvSpPr>
          <p:cNvPr id="25" name="Freeform 25"/>
          <p:cNvSpPr/>
          <p:nvPr/>
        </p:nvSpPr>
        <p:spPr>
          <a:xfrm>
            <a:off x="11504814" y="4657266"/>
            <a:ext cx="2493258" cy="921682"/>
          </a:xfrm>
          <a:custGeom>
            <a:avLst/>
            <a:gdLst/>
            <a:ahLst/>
            <a:cxnLst/>
            <a:rect l="l" t="t" r="r" b="b"/>
            <a:pathLst>
              <a:path w="2493258" h="921682">
                <a:moveTo>
                  <a:pt x="0" y="0"/>
                </a:moveTo>
                <a:lnTo>
                  <a:pt x="2493258" y="0"/>
                </a:lnTo>
                <a:lnTo>
                  <a:pt x="2493258" y="921683"/>
                </a:lnTo>
                <a:lnTo>
                  <a:pt x="0" y="921683"/>
                </a:lnTo>
                <a:lnTo>
                  <a:pt x="0" y="0"/>
                </a:lnTo>
                <a:close/>
              </a:path>
            </a:pathLst>
          </a:custGeom>
          <a:blipFill>
            <a:blip r:embed="rId14"/>
            <a:stretch>
              <a:fillRect t="-6638" b="-6638"/>
            </a:stretch>
          </a:blipFill>
        </p:spPr>
      </p:sp>
      <p:sp>
        <p:nvSpPr>
          <p:cNvPr id="26" name="Freeform 26"/>
          <p:cNvSpPr/>
          <p:nvPr/>
        </p:nvSpPr>
        <p:spPr>
          <a:xfrm>
            <a:off x="11504814" y="6166944"/>
            <a:ext cx="2493258" cy="1111275"/>
          </a:xfrm>
          <a:custGeom>
            <a:avLst/>
            <a:gdLst/>
            <a:ahLst/>
            <a:cxnLst/>
            <a:rect l="l" t="t" r="r" b="b"/>
            <a:pathLst>
              <a:path w="2493258" h="1111275">
                <a:moveTo>
                  <a:pt x="0" y="0"/>
                </a:moveTo>
                <a:lnTo>
                  <a:pt x="2493258" y="0"/>
                </a:lnTo>
                <a:lnTo>
                  <a:pt x="2493258" y="1111275"/>
                </a:lnTo>
                <a:lnTo>
                  <a:pt x="0" y="1111275"/>
                </a:lnTo>
                <a:lnTo>
                  <a:pt x="0" y="0"/>
                </a:lnTo>
                <a:close/>
              </a:path>
            </a:pathLst>
          </a:custGeom>
          <a:blipFill>
            <a:blip r:embed="rId15"/>
            <a:stretch>
              <a:fillRect t="-13101" b="-13101"/>
            </a:stretch>
          </a:blipFill>
        </p:spPr>
      </p:sp>
      <p:sp>
        <p:nvSpPr>
          <p:cNvPr id="27" name="TextBox 27"/>
          <p:cNvSpPr txBox="1"/>
          <p:nvPr/>
        </p:nvSpPr>
        <p:spPr>
          <a:xfrm>
            <a:off x="1240373" y="7876636"/>
            <a:ext cx="6939796"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Canva Sans"/>
                <a:ea typeface="Canva Sans"/>
                <a:cs typeface="Canva Sans"/>
                <a:sym typeface="Canva Sans"/>
              </a:rPr>
              <a:t>Title: </a:t>
            </a:r>
            <a:r>
              <a:rPr lang="en-US" sz="3999">
                <a:solidFill>
                  <a:srgbClr val="00E8FF"/>
                </a:solidFill>
                <a:latin typeface="Canva Sans"/>
                <a:ea typeface="Canva Sans"/>
                <a:cs typeface="Canva Sans"/>
                <a:sym typeface="Canva Sans"/>
              </a:rPr>
              <a:t>Smart Route Optimizer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306758" y="218262"/>
            <a:ext cx="11674483" cy="1458952"/>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Aileron"/>
                <a:ea typeface="Aileron"/>
                <a:cs typeface="Aileron"/>
                <a:sym typeface="Aileron"/>
              </a:rPr>
              <a:t>PROBLEM STATEMENT</a:t>
            </a:r>
          </a:p>
        </p:txBody>
      </p:sp>
      <p:sp>
        <p:nvSpPr>
          <p:cNvPr id="7" name="Freeform 7"/>
          <p:cNvSpPr/>
          <p:nvPr/>
        </p:nvSpPr>
        <p:spPr>
          <a:xfrm>
            <a:off x="1054987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01499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1480118" y="2247308"/>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59611" y="1912126"/>
            <a:ext cx="18028389" cy="7880118"/>
          </a:xfrm>
          <a:prstGeom prst="rect">
            <a:avLst/>
          </a:prstGeom>
        </p:spPr>
        <p:txBody>
          <a:bodyPr lIns="0" tIns="0" rIns="0" bIns="0" rtlCol="0" anchor="t">
            <a:spAutoFit/>
          </a:bodyPr>
          <a:lstStyle/>
          <a:p>
            <a:pPr algn="l">
              <a:lnSpc>
                <a:spcPts val="3512"/>
              </a:lnSpc>
            </a:pPr>
            <a:r>
              <a:rPr lang="en-US" sz="2509">
                <a:solidFill>
                  <a:srgbClr val="56FFFF"/>
                </a:solidFill>
                <a:latin typeface="Canva Sans"/>
                <a:ea typeface="Canva Sans"/>
                <a:cs typeface="Canva Sans"/>
                <a:sym typeface="Canva Sans"/>
              </a:rPr>
              <a:t>This Smart Route Optimizer delivery planning solution is envisioned as an advanced home delivery solution designed to optimize grocery and essential item deliveries. The system will automatically create trips having multiple shipments and also sequence shipments to optimize the route while addressing key operational goals:</a:t>
            </a:r>
          </a:p>
          <a:p>
            <a:pPr algn="l">
              <a:lnSpc>
                <a:spcPts val="3512"/>
              </a:lnSpc>
            </a:pPr>
            <a:endParaRPr lang="en-US" sz="2509">
              <a:solidFill>
                <a:srgbClr val="56FFFF"/>
              </a:solidFill>
              <a:latin typeface="Canva Sans"/>
              <a:ea typeface="Canva Sans"/>
              <a:cs typeface="Canva Sans"/>
              <a:sym typeface="Canva Sans"/>
            </a:endParaRPr>
          </a:p>
          <a:p>
            <a:pPr algn="l">
              <a:lnSpc>
                <a:spcPts val="3512"/>
              </a:lnSpc>
            </a:pPr>
            <a:r>
              <a:rPr lang="en-US" sz="2509">
                <a:solidFill>
                  <a:srgbClr val="FFFFFF"/>
                </a:solidFill>
                <a:latin typeface="Canva Sans"/>
                <a:ea typeface="Canva Sans"/>
                <a:cs typeface="Canva Sans"/>
                <a:sym typeface="Canva Sans"/>
              </a:rPr>
              <a:t>1. Maximize Vehicle Capacity Utilization:</a:t>
            </a:r>
            <a:r>
              <a:rPr lang="en-US" sz="2509">
                <a:solidFill>
                  <a:srgbClr val="56FFFF"/>
                </a:solidFill>
                <a:latin typeface="Canva Sans"/>
                <a:ea typeface="Canva Sans"/>
                <a:cs typeface="Canva Sans"/>
                <a:sym typeface="Canva Sans"/>
              </a:rPr>
              <a:t> Efficiently use vehicle space to reduce the number of vehicles required for delivery.</a:t>
            </a:r>
          </a:p>
          <a:p>
            <a:pPr algn="l">
              <a:lnSpc>
                <a:spcPts val="3512"/>
              </a:lnSpc>
            </a:pPr>
            <a:endParaRPr lang="en-US" sz="2509">
              <a:solidFill>
                <a:srgbClr val="56FFFF"/>
              </a:solidFill>
              <a:latin typeface="Canva Sans"/>
              <a:ea typeface="Canva Sans"/>
              <a:cs typeface="Canva Sans"/>
              <a:sym typeface="Canva Sans"/>
            </a:endParaRPr>
          </a:p>
          <a:p>
            <a:pPr algn="l">
              <a:lnSpc>
                <a:spcPts val="3512"/>
              </a:lnSpc>
            </a:pPr>
            <a:r>
              <a:rPr lang="en-US" sz="2509">
                <a:solidFill>
                  <a:srgbClr val="FFFFFF"/>
                </a:solidFill>
                <a:latin typeface="Canva Sans"/>
                <a:ea typeface="Canva Sans"/>
                <a:cs typeface="Canva Sans"/>
                <a:sym typeface="Canva Sans"/>
              </a:rPr>
              <a:t>2. Minimize the Number of Trips:</a:t>
            </a:r>
            <a:r>
              <a:rPr lang="en-US" sz="2509">
                <a:solidFill>
                  <a:srgbClr val="56FFFF"/>
                </a:solidFill>
                <a:latin typeface="Canva Sans"/>
                <a:ea typeface="Canva Sans"/>
                <a:cs typeface="Canva Sans"/>
                <a:sym typeface="Canva Sans"/>
              </a:rPr>
              <a:t> Optimize the allocation of shipments to reduce overall delivery trips.</a:t>
            </a:r>
          </a:p>
          <a:p>
            <a:pPr algn="l">
              <a:lnSpc>
                <a:spcPts val="3512"/>
              </a:lnSpc>
            </a:pPr>
            <a:endParaRPr lang="en-US" sz="2509">
              <a:solidFill>
                <a:srgbClr val="56FFFF"/>
              </a:solidFill>
              <a:latin typeface="Canva Sans"/>
              <a:ea typeface="Canva Sans"/>
              <a:cs typeface="Canva Sans"/>
              <a:sym typeface="Canva Sans"/>
            </a:endParaRPr>
          </a:p>
          <a:p>
            <a:pPr algn="l">
              <a:lnSpc>
                <a:spcPts val="3512"/>
              </a:lnSpc>
            </a:pPr>
            <a:r>
              <a:rPr lang="en-US" sz="2509">
                <a:solidFill>
                  <a:srgbClr val="FFFFFF"/>
                </a:solidFill>
                <a:latin typeface="Canva Sans"/>
                <a:ea typeface="Canva Sans"/>
                <a:cs typeface="Canva Sans"/>
                <a:sym typeface="Canva Sans"/>
              </a:rPr>
              <a:t>3. Minimize the Overall Distance:</a:t>
            </a:r>
            <a:r>
              <a:rPr lang="en-US" sz="2509">
                <a:solidFill>
                  <a:srgbClr val="56FFFF"/>
                </a:solidFill>
                <a:latin typeface="Canva Sans"/>
                <a:ea typeface="Canva Sans"/>
                <a:cs typeface="Canva Sans"/>
                <a:sym typeface="Canva Sans"/>
              </a:rPr>
              <a:t> Trips should be created with a view to reduce the overall distance travelled by vehicles.</a:t>
            </a:r>
          </a:p>
          <a:p>
            <a:pPr algn="l">
              <a:lnSpc>
                <a:spcPts val="3512"/>
              </a:lnSpc>
            </a:pPr>
            <a:endParaRPr lang="en-US" sz="2509">
              <a:solidFill>
                <a:srgbClr val="56FFFF"/>
              </a:solidFill>
              <a:latin typeface="Canva Sans"/>
              <a:ea typeface="Canva Sans"/>
              <a:cs typeface="Canva Sans"/>
              <a:sym typeface="Canva Sans"/>
            </a:endParaRPr>
          </a:p>
          <a:p>
            <a:pPr algn="l">
              <a:lnSpc>
                <a:spcPts val="3512"/>
              </a:lnSpc>
            </a:pPr>
            <a:r>
              <a:rPr lang="en-US" sz="2509">
                <a:solidFill>
                  <a:srgbClr val="FFFFFF"/>
                </a:solidFill>
                <a:latin typeface="Canva Sans"/>
                <a:ea typeface="Canva Sans"/>
                <a:cs typeface="Canva Sans"/>
                <a:sym typeface="Canva Sans"/>
              </a:rPr>
              <a:t>4. Be Aware of Trip Completion Time:</a:t>
            </a:r>
            <a:r>
              <a:rPr lang="en-US" sz="2509">
                <a:solidFill>
                  <a:srgbClr val="56FFFF"/>
                </a:solidFill>
                <a:latin typeface="Canva Sans"/>
                <a:ea typeface="Canva Sans"/>
                <a:cs typeface="Canva Sans"/>
                <a:sym typeface="Canva Sans"/>
              </a:rPr>
              <a:t> Ensure trips are planned within acceptable time limits to meet delivery commitments because users have the option to choose delivery timeslot. (Can use some approximation like MST Distance)</a:t>
            </a:r>
          </a:p>
          <a:p>
            <a:pPr algn="l">
              <a:lnSpc>
                <a:spcPts val="3512"/>
              </a:lnSpc>
            </a:pPr>
            <a:endParaRPr lang="en-US" sz="2509">
              <a:solidFill>
                <a:srgbClr val="56FFFF"/>
              </a:solidFill>
              <a:latin typeface="Canva Sans"/>
              <a:ea typeface="Canva Sans"/>
              <a:cs typeface="Canva Sans"/>
              <a:sym typeface="Canva Sans"/>
            </a:endParaRPr>
          </a:p>
          <a:p>
            <a:pPr algn="l">
              <a:lnSpc>
                <a:spcPts val="3512"/>
              </a:lnSpc>
            </a:pPr>
            <a:r>
              <a:rPr lang="en-US" sz="2509">
                <a:solidFill>
                  <a:srgbClr val="FFFFFF"/>
                </a:solidFill>
                <a:latin typeface="Canva Sans"/>
                <a:ea typeface="Canva Sans"/>
                <a:cs typeface="Canva Sans"/>
                <a:sym typeface="Canva Sans"/>
              </a:rPr>
              <a:t>5. Enable Automated Vehicle Type Allocation: </a:t>
            </a:r>
            <a:r>
              <a:rPr lang="en-US" sz="2509">
                <a:solidFill>
                  <a:srgbClr val="56FFFF"/>
                </a:solidFill>
                <a:latin typeface="Canva Sans"/>
                <a:ea typeface="Canva Sans"/>
                <a:cs typeface="Canva Sans"/>
                <a:sym typeface="Canva Sans"/>
              </a:rPr>
              <a:t>Assign the most appropriate vehicle type based on number of shipments. Note: Priority Vehicles(3W, 4W-EV) should be used first or guaranteed use of them.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4848201" y="218262"/>
            <a:ext cx="8364438" cy="1458952"/>
          </a:xfrm>
          <a:prstGeom prst="rect">
            <a:avLst/>
          </a:prstGeom>
        </p:spPr>
        <p:txBody>
          <a:bodyPr lIns="0" tIns="0" rIns="0" bIns="0" rtlCol="0" anchor="t">
            <a:spAutoFit/>
          </a:bodyPr>
          <a:lstStyle/>
          <a:p>
            <a:pPr algn="l">
              <a:lnSpc>
                <a:spcPts val="11985"/>
              </a:lnSpc>
              <a:spcBef>
                <a:spcPct val="0"/>
              </a:spcBef>
            </a:pPr>
            <a:r>
              <a:rPr lang="en-US" sz="8560">
                <a:solidFill>
                  <a:srgbClr val="FFFFFF"/>
                </a:solidFill>
                <a:latin typeface="Aileron"/>
                <a:ea typeface="Aileron"/>
                <a:cs typeface="Aileron"/>
                <a:sym typeface="Aileron"/>
              </a:rPr>
              <a:t>INTRODUCTION</a:t>
            </a:r>
          </a:p>
        </p:txBody>
      </p:sp>
      <p:sp>
        <p:nvSpPr>
          <p:cNvPr id="4" name="TextBox 4"/>
          <p:cNvSpPr txBox="1"/>
          <p:nvPr/>
        </p:nvSpPr>
        <p:spPr>
          <a:xfrm>
            <a:off x="259611" y="2270241"/>
            <a:ext cx="17541617" cy="5689368"/>
          </a:xfrm>
          <a:prstGeom prst="rect">
            <a:avLst/>
          </a:prstGeom>
        </p:spPr>
        <p:txBody>
          <a:bodyPr lIns="0" tIns="0" rIns="0" bIns="0" rtlCol="0" anchor="t">
            <a:spAutoFit/>
          </a:bodyPr>
          <a:lstStyle/>
          <a:p>
            <a:pPr algn="l">
              <a:lnSpc>
                <a:spcPts val="3512"/>
              </a:lnSpc>
            </a:pPr>
            <a:endParaRPr/>
          </a:p>
          <a:p>
            <a:pPr marL="541718" lvl="1" indent="-270859" algn="l">
              <a:lnSpc>
                <a:spcPts val="3512"/>
              </a:lnSpc>
              <a:buFont typeface="Arial"/>
              <a:buChar char="•"/>
            </a:pPr>
            <a:r>
              <a:rPr lang="en-US" sz="2509">
                <a:solidFill>
                  <a:srgbClr val="56FFFF"/>
                </a:solidFill>
                <a:latin typeface="Canva Sans"/>
                <a:ea typeface="Canva Sans"/>
                <a:cs typeface="Canva Sans"/>
                <a:sym typeface="Canva Sans"/>
              </a:rPr>
              <a:t>Traditional delivery planning methods are often manual, leading to delays, underutilized resources, and increased operational costs. </a:t>
            </a:r>
          </a:p>
          <a:p>
            <a:pPr algn="l">
              <a:lnSpc>
                <a:spcPts val="3512"/>
              </a:lnSpc>
            </a:pPr>
            <a:endParaRPr lang="en-US" sz="2509">
              <a:solidFill>
                <a:srgbClr val="56FFFF"/>
              </a:solidFill>
              <a:latin typeface="Canva Sans"/>
              <a:ea typeface="Canva Sans"/>
              <a:cs typeface="Canva Sans"/>
              <a:sym typeface="Canva Sans"/>
            </a:endParaRPr>
          </a:p>
          <a:p>
            <a:pPr marL="541718" lvl="1" indent="-270859" algn="l">
              <a:lnSpc>
                <a:spcPts val="3512"/>
              </a:lnSpc>
              <a:buFont typeface="Arial"/>
              <a:buChar char="•"/>
            </a:pPr>
            <a:r>
              <a:rPr lang="en-US" sz="2509">
                <a:solidFill>
                  <a:srgbClr val="56FFFF"/>
                </a:solidFill>
                <a:latin typeface="Canva Sans"/>
                <a:ea typeface="Canva Sans"/>
                <a:cs typeface="Canva Sans"/>
                <a:sym typeface="Canva Sans"/>
              </a:rPr>
              <a:t>To address these inefficiencies, Smart Route Optimizer leverages AI and machine learning to automate shipment sequencing and vehicle allocation, ensuring more efficient deliveries. </a:t>
            </a:r>
          </a:p>
          <a:p>
            <a:pPr algn="l">
              <a:lnSpc>
                <a:spcPts val="3512"/>
              </a:lnSpc>
            </a:pPr>
            <a:endParaRPr lang="en-US" sz="2509">
              <a:solidFill>
                <a:srgbClr val="56FFFF"/>
              </a:solidFill>
              <a:latin typeface="Canva Sans"/>
              <a:ea typeface="Canva Sans"/>
              <a:cs typeface="Canva Sans"/>
              <a:sym typeface="Canva Sans"/>
            </a:endParaRPr>
          </a:p>
          <a:p>
            <a:pPr marL="541718" lvl="1" indent="-270859" algn="l">
              <a:lnSpc>
                <a:spcPts val="3512"/>
              </a:lnSpc>
              <a:buFont typeface="Arial"/>
              <a:buChar char="•"/>
            </a:pPr>
            <a:r>
              <a:rPr lang="en-US" sz="2509">
                <a:solidFill>
                  <a:srgbClr val="56FFFF"/>
                </a:solidFill>
                <a:latin typeface="Canva Sans"/>
                <a:ea typeface="Canva Sans"/>
                <a:cs typeface="Canva Sans"/>
                <a:sym typeface="Canva Sans"/>
              </a:rPr>
              <a:t>By utilizing real-time data, it optimizes route planning, minimizes travel distance, and ensures timely deliveries within designated time slots. </a:t>
            </a:r>
          </a:p>
          <a:p>
            <a:pPr algn="l">
              <a:lnSpc>
                <a:spcPts val="3512"/>
              </a:lnSpc>
            </a:pPr>
            <a:endParaRPr lang="en-US" sz="2509">
              <a:solidFill>
                <a:srgbClr val="56FFFF"/>
              </a:solidFill>
              <a:latin typeface="Canva Sans"/>
              <a:ea typeface="Canva Sans"/>
              <a:cs typeface="Canva Sans"/>
              <a:sym typeface="Canva Sans"/>
            </a:endParaRPr>
          </a:p>
          <a:p>
            <a:pPr marL="541718" lvl="1" indent="-270859" algn="l">
              <a:lnSpc>
                <a:spcPts val="3512"/>
              </a:lnSpc>
              <a:buFont typeface="Arial"/>
              <a:buChar char="•"/>
            </a:pPr>
            <a:r>
              <a:rPr lang="en-US" sz="2509">
                <a:solidFill>
                  <a:srgbClr val="56FFFF"/>
                </a:solidFill>
                <a:latin typeface="Canva Sans"/>
                <a:ea typeface="Canva Sans"/>
                <a:cs typeface="Canva Sans"/>
                <a:sym typeface="Canva Sans"/>
              </a:rPr>
              <a:t>This intelligent solution enhances operational efficiency, reduces costs, and improves overall customer satisfaction, making last-mile delivery more effective and reliable.</a:t>
            </a:r>
          </a:p>
          <a:p>
            <a:pPr algn="l">
              <a:lnSpc>
                <a:spcPts val="3512"/>
              </a:lnSpc>
            </a:pPr>
            <a:endParaRPr lang="en-US" sz="2509">
              <a:solidFill>
                <a:srgbClr val="56FFFF"/>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9299460" y="1182669"/>
            <a:ext cx="8552204" cy="4730438"/>
          </a:xfrm>
          <a:custGeom>
            <a:avLst/>
            <a:gdLst/>
            <a:ahLst/>
            <a:cxnLst/>
            <a:rect l="l" t="t" r="r" b="b"/>
            <a:pathLst>
              <a:path w="8552204" h="4730438">
                <a:moveTo>
                  <a:pt x="0" y="0"/>
                </a:moveTo>
                <a:lnTo>
                  <a:pt x="8552204" y="0"/>
                </a:lnTo>
                <a:lnTo>
                  <a:pt x="8552204" y="4730438"/>
                </a:lnTo>
                <a:lnTo>
                  <a:pt x="0" y="4730438"/>
                </a:lnTo>
                <a:lnTo>
                  <a:pt x="0" y="0"/>
                </a:lnTo>
                <a:close/>
              </a:path>
            </a:pathLst>
          </a:custGeom>
          <a:blipFill>
            <a:blip r:embed="rId3"/>
            <a:stretch>
              <a:fillRect/>
            </a:stretch>
          </a:blipFill>
        </p:spPr>
      </p:sp>
      <p:sp>
        <p:nvSpPr>
          <p:cNvPr id="7" name="Freeform 7"/>
          <p:cNvSpPr/>
          <p:nvPr/>
        </p:nvSpPr>
        <p:spPr>
          <a:xfrm>
            <a:off x="10045843" y="6165775"/>
            <a:ext cx="6550378" cy="4121225"/>
          </a:xfrm>
          <a:custGeom>
            <a:avLst/>
            <a:gdLst/>
            <a:ahLst/>
            <a:cxnLst/>
            <a:rect l="l" t="t" r="r" b="b"/>
            <a:pathLst>
              <a:path w="6550378" h="4121225">
                <a:moveTo>
                  <a:pt x="0" y="0"/>
                </a:moveTo>
                <a:lnTo>
                  <a:pt x="6550378" y="0"/>
                </a:lnTo>
                <a:lnTo>
                  <a:pt x="6550378" y="4121225"/>
                </a:lnTo>
                <a:lnTo>
                  <a:pt x="0" y="4121225"/>
                </a:lnTo>
                <a:lnTo>
                  <a:pt x="0" y="0"/>
                </a:lnTo>
                <a:close/>
              </a:path>
            </a:pathLst>
          </a:custGeom>
          <a:blipFill>
            <a:blip r:embed="rId4"/>
            <a:stretch>
              <a:fillRect t="-662" b="-662"/>
            </a:stretch>
          </a:blipFill>
        </p:spPr>
      </p:sp>
      <p:sp>
        <p:nvSpPr>
          <p:cNvPr id="8" name="Freeform 8"/>
          <p:cNvSpPr/>
          <p:nvPr/>
        </p:nvSpPr>
        <p:spPr>
          <a:xfrm>
            <a:off x="3994055" y="6631869"/>
            <a:ext cx="4756387" cy="3655131"/>
          </a:xfrm>
          <a:custGeom>
            <a:avLst/>
            <a:gdLst/>
            <a:ahLst/>
            <a:cxnLst/>
            <a:rect l="l" t="t" r="r" b="b"/>
            <a:pathLst>
              <a:path w="4756387" h="3655131">
                <a:moveTo>
                  <a:pt x="0" y="0"/>
                </a:moveTo>
                <a:lnTo>
                  <a:pt x="4756388" y="0"/>
                </a:lnTo>
                <a:lnTo>
                  <a:pt x="4756388" y="3655131"/>
                </a:lnTo>
                <a:lnTo>
                  <a:pt x="0" y="3655131"/>
                </a:lnTo>
                <a:lnTo>
                  <a:pt x="0" y="0"/>
                </a:lnTo>
                <a:close/>
              </a:path>
            </a:pathLst>
          </a:custGeom>
          <a:blipFill>
            <a:blip r:embed="rId5"/>
            <a:stretch>
              <a:fillRect l="-3735" r="-3735" b="-7182"/>
            </a:stretch>
          </a:blipFill>
        </p:spPr>
      </p:sp>
      <p:sp>
        <p:nvSpPr>
          <p:cNvPr id="9" name="TextBox 9"/>
          <p:cNvSpPr txBox="1"/>
          <p:nvPr/>
        </p:nvSpPr>
        <p:spPr>
          <a:xfrm>
            <a:off x="2749082" y="-161925"/>
            <a:ext cx="13100757" cy="1344594"/>
          </a:xfrm>
          <a:prstGeom prst="rect">
            <a:avLst/>
          </a:prstGeom>
        </p:spPr>
        <p:txBody>
          <a:bodyPr lIns="0" tIns="0" rIns="0" bIns="0" rtlCol="0" anchor="t">
            <a:spAutoFit/>
          </a:bodyPr>
          <a:lstStyle/>
          <a:p>
            <a:pPr algn="l">
              <a:lnSpc>
                <a:spcPts val="10928"/>
              </a:lnSpc>
              <a:spcBef>
                <a:spcPct val="0"/>
              </a:spcBef>
            </a:pPr>
            <a:r>
              <a:rPr lang="en-US" sz="7806">
                <a:solidFill>
                  <a:srgbClr val="FFFFFF"/>
                </a:solidFill>
                <a:latin typeface="Aileron"/>
                <a:ea typeface="Aileron"/>
                <a:cs typeface="Aileron"/>
                <a:sym typeface="Aileron"/>
              </a:rPr>
              <a:t>PROPOSED  APPROACH</a:t>
            </a:r>
          </a:p>
        </p:txBody>
      </p:sp>
      <p:sp>
        <p:nvSpPr>
          <p:cNvPr id="10" name="TextBox 10"/>
          <p:cNvSpPr txBox="1"/>
          <p:nvPr/>
        </p:nvSpPr>
        <p:spPr>
          <a:xfrm>
            <a:off x="251522" y="1518538"/>
            <a:ext cx="7537389" cy="5224739"/>
          </a:xfrm>
          <a:prstGeom prst="rect">
            <a:avLst/>
          </a:prstGeom>
        </p:spPr>
        <p:txBody>
          <a:bodyPr lIns="0" tIns="0" rIns="0" bIns="0" rtlCol="0" anchor="t">
            <a:spAutoFit/>
          </a:bodyPr>
          <a:lstStyle/>
          <a:p>
            <a:pPr marL="424600" lvl="1" indent="-212300" algn="l">
              <a:lnSpc>
                <a:spcPts val="2753"/>
              </a:lnSpc>
              <a:buFont typeface="Arial"/>
              <a:buChar char="•"/>
            </a:pPr>
            <a:r>
              <a:rPr lang="en-US" sz="1966" b="1">
                <a:solidFill>
                  <a:srgbClr val="00E8FF"/>
                </a:solidFill>
                <a:latin typeface="Canva Sans Bold"/>
                <a:ea typeface="Canva Sans Bold"/>
                <a:cs typeface="Canva Sans Bold"/>
                <a:sym typeface="Canva Sans Bold"/>
              </a:rPr>
              <a:t>The proposed approach optimizes last-mile delivery by dynamically assigning shipments to vehicles based on capacity, maximum radius, and delivery time constraints.</a:t>
            </a:r>
          </a:p>
          <a:p>
            <a:pPr algn="l">
              <a:lnSpc>
                <a:spcPts val="2753"/>
              </a:lnSpc>
            </a:pPr>
            <a:endParaRPr lang="en-US" sz="1966" b="1">
              <a:solidFill>
                <a:srgbClr val="00E8FF"/>
              </a:solidFill>
              <a:latin typeface="Canva Sans Bold"/>
              <a:ea typeface="Canva Sans Bold"/>
              <a:cs typeface="Canva Sans Bold"/>
              <a:sym typeface="Canva Sans Bold"/>
            </a:endParaRPr>
          </a:p>
          <a:p>
            <a:pPr marL="424600" lvl="1" indent="-212300" algn="l">
              <a:lnSpc>
                <a:spcPts val="2753"/>
              </a:lnSpc>
              <a:buFont typeface="Arial"/>
              <a:buChar char="•"/>
            </a:pPr>
            <a:r>
              <a:rPr lang="en-US" sz="1966" b="1">
                <a:solidFill>
                  <a:srgbClr val="00E8FF"/>
                </a:solidFill>
                <a:latin typeface="Canva Sans Bold"/>
                <a:ea typeface="Canva Sans Bold"/>
                <a:cs typeface="Canva Sans Bold"/>
                <a:sym typeface="Canva Sans Bold"/>
              </a:rPr>
              <a:t> Using a nearest-neighbor heuristic, shipments are grouped into efficient routes while ensuring at least 50% vehicle utilization.</a:t>
            </a:r>
          </a:p>
          <a:p>
            <a:pPr algn="l">
              <a:lnSpc>
                <a:spcPts val="2753"/>
              </a:lnSpc>
            </a:pPr>
            <a:endParaRPr lang="en-US" sz="1966" b="1">
              <a:solidFill>
                <a:srgbClr val="00E8FF"/>
              </a:solidFill>
              <a:latin typeface="Canva Sans Bold"/>
              <a:ea typeface="Canva Sans Bold"/>
              <a:cs typeface="Canva Sans Bold"/>
              <a:sym typeface="Canva Sans Bold"/>
            </a:endParaRPr>
          </a:p>
          <a:p>
            <a:pPr marL="424600" lvl="1" indent="-212300" algn="l">
              <a:lnSpc>
                <a:spcPts val="2753"/>
              </a:lnSpc>
              <a:buFont typeface="Arial"/>
              <a:buChar char="•"/>
            </a:pPr>
            <a:r>
              <a:rPr lang="en-US" sz="1966" b="1">
                <a:solidFill>
                  <a:srgbClr val="00E8FF"/>
                </a:solidFill>
                <a:latin typeface="Canva Sans Bold"/>
                <a:ea typeface="Canva Sans Bold"/>
                <a:cs typeface="Canva Sans Bold"/>
                <a:sym typeface="Canva Sans Bold"/>
              </a:rPr>
              <a:t> Priority is given to smaller vehicles (3W, 4W-EV) before larger ones (4W) to minimize costs. Geodesic distance calculations help determine feasible assignments, and unassigned shipments are integrated into existing routes when possible. Finally, an interactive map visualizes optimized routes, improving efficiency and reducing operational overhead.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420735" y="4902831"/>
            <a:ext cx="4700562" cy="4700562"/>
            <a:chOff x="0" y="0"/>
            <a:chExt cx="6350000" cy="6350000"/>
          </a:xfrm>
        </p:grpSpPr>
        <p:sp>
          <p:nvSpPr>
            <p:cNvPr id="4" name="Freeform 4"/>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id="5" name="Group 5"/>
          <p:cNvGrpSpPr/>
          <p:nvPr/>
        </p:nvGrpSpPr>
        <p:grpSpPr>
          <a:xfrm>
            <a:off x="10062710" y="1028700"/>
            <a:ext cx="8229600" cy="8229600"/>
            <a:chOff x="0" y="0"/>
            <a:chExt cx="6350000" cy="6350000"/>
          </a:xfrm>
        </p:grpSpPr>
        <p:sp>
          <p:nvSpPr>
            <p:cNvPr id="6" name="Freeform 6"/>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blipFill>
              <a:blip r:embed="rId3"/>
              <a:stretch>
                <a:fillRect l="-26944" r="-26944"/>
              </a:stretch>
            </a:blipFill>
          </p:spPr>
        </p:sp>
      </p:grpSp>
      <p:grpSp>
        <p:nvGrpSpPr>
          <p:cNvPr id="7" name="Group 7"/>
          <p:cNvGrpSpPr/>
          <p:nvPr/>
        </p:nvGrpSpPr>
        <p:grpSpPr>
          <a:xfrm rot="-5400000">
            <a:off x="17631481" y="8597471"/>
            <a:ext cx="924223" cy="397435"/>
            <a:chOff x="0" y="0"/>
            <a:chExt cx="1347239" cy="579341"/>
          </a:xfrm>
        </p:grpSpPr>
        <p:sp>
          <p:nvSpPr>
            <p:cNvPr id="8" name="Freeform 8"/>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9" name="TextBox 9"/>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818361" y="2733680"/>
            <a:ext cx="677751" cy="677751"/>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3" name="Group 13"/>
          <p:cNvGrpSpPr/>
          <p:nvPr/>
        </p:nvGrpSpPr>
        <p:grpSpPr>
          <a:xfrm>
            <a:off x="1818361" y="3861028"/>
            <a:ext cx="677751" cy="677751"/>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6" name="Group 16"/>
          <p:cNvGrpSpPr/>
          <p:nvPr/>
        </p:nvGrpSpPr>
        <p:grpSpPr>
          <a:xfrm>
            <a:off x="1818361" y="5004118"/>
            <a:ext cx="677751" cy="677751"/>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1623652" y="942975"/>
            <a:ext cx="7934799" cy="1322707"/>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Aileron"/>
                <a:ea typeface="Aileron"/>
                <a:cs typeface="Aileron"/>
                <a:sym typeface="Aileron"/>
              </a:rPr>
              <a:t>WHY ONE SHOULD CHOOSE THIS SOLUTION?</a:t>
            </a:r>
          </a:p>
        </p:txBody>
      </p:sp>
      <p:sp>
        <p:nvSpPr>
          <p:cNvPr id="20" name="TextBox 20"/>
          <p:cNvSpPr txBox="1"/>
          <p:nvPr/>
        </p:nvSpPr>
        <p:spPr>
          <a:xfrm>
            <a:off x="2891681" y="2815388"/>
            <a:ext cx="6933064" cy="575945"/>
          </a:xfrm>
          <a:prstGeom prst="rect">
            <a:avLst/>
          </a:prstGeom>
        </p:spPr>
        <p:txBody>
          <a:bodyPr lIns="0" tIns="0" rIns="0" bIns="0" rtlCol="0" anchor="t">
            <a:spAutoFit/>
          </a:bodyPr>
          <a:lstStyle/>
          <a:p>
            <a:pPr algn="l">
              <a:lnSpc>
                <a:spcPts val="2379"/>
              </a:lnSpc>
              <a:spcBef>
                <a:spcPct val="0"/>
              </a:spcBef>
            </a:pPr>
            <a:r>
              <a:rPr lang="en-US" sz="1699" b="1">
                <a:solidFill>
                  <a:srgbClr val="FFFFFF"/>
                </a:solidFill>
                <a:latin typeface="Canva Sans Bold"/>
                <a:ea typeface="Canva Sans Bold"/>
                <a:cs typeface="Canva Sans Bold"/>
                <a:sym typeface="Canva Sans Bold"/>
              </a:rPr>
              <a:t>Cost-Effective:</a:t>
            </a:r>
            <a:r>
              <a:rPr lang="en-US" sz="1699">
                <a:solidFill>
                  <a:srgbClr val="00E8FF"/>
                </a:solidFill>
                <a:latin typeface="Canva Sans"/>
                <a:ea typeface="Canva Sans"/>
                <a:cs typeface="Canva Sans"/>
                <a:sym typeface="Canva Sans"/>
              </a:rPr>
              <a:t> </a:t>
            </a:r>
            <a:r>
              <a:rPr lang="en-US" sz="1699">
                <a:solidFill>
                  <a:srgbClr val="56FFFF"/>
                </a:solidFill>
                <a:latin typeface="Canva Sans"/>
                <a:ea typeface="Canva Sans"/>
                <a:cs typeface="Canva Sans"/>
                <a:sym typeface="Canva Sans"/>
              </a:rPr>
              <a:t>This solution is implemented using Python , making it affordable .</a:t>
            </a:r>
          </a:p>
        </p:txBody>
      </p:sp>
      <p:sp>
        <p:nvSpPr>
          <p:cNvPr id="21" name="TextBox 21"/>
          <p:cNvSpPr txBox="1"/>
          <p:nvPr/>
        </p:nvSpPr>
        <p:spPr>
          <a:xfrm>
            <a:off x="1909181" y="290967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sp>
        <p:nvSpPr>
          <p:cNvPr id="22" name="TextBox 22"/>
          <p:cNvSpPr txBox="1"/>
          <p:nvPr/>
        </p:nvSpPr>
        <p:spPr>
          <a:xfrm>
            <a:off x="2891681" y="3962834"/>
            <a:ext cx="6666770" cy="575945"/>
          </a:xfrm>
          <a:prstGeom prst="rect">
            <a:avLst/>
          </a:prstGeom>
        </p:spPr>
        <p:txBody>
          <a:bodyPr lIns="0" tIns="0" rIns="0" bIns="0" rtlCol="0" anchor="t">
            <a:spAutoFit/>
          </a:bodyPr>
          <a:lstStyle/>
          <a:p>
            <a:pPr algn="l">
              <a:lnSpc>
                <a:spcPts val="2379"/>
              </a:lnSpc>
              <a:spcBef>
                <a:spcPct val="0"/>
              </a:spcBef>
            </a:pPr>
            <a:r>
              <a:rPr lang="en-US" sz="1699">
                <a:solidFill>
                  <a:srgbClr val="FFFFFF"/>
                </a:solidFill>
                <a:latin typeface="Canva Sans"/>
                <a:ea typeface="Canva Sans"/>
                <a:cs typeface="Canva Sans"/>
                <a:sym typeface="Canva Sans"/>
              </a:rPr>
              <a:t>Simple and Easy to Use:</a:t>
            </a:r>
            <a:r>
              <a:rPr lang="en-US" sz="1699">
                <a:solidFill>
                  <a:srgbClr val="00E8FF"/>
                </a:solidFill>
                <a:latin typeface="Canva Sans"/>
                <a:ea typeface="Canva Sans"/>
                <a:cs typeface="Canva Sans"/>
                <a:sym typeface="Canva Sans"/>
              </a:rPr>
              <a:t> </a:t>
            </a:r>
            <a:r>
              <a:rPr lang="en-US" sz="1699">
                <a:solidFill>
                  <a:srgbClr val="56FFFF"/>
                </a:solidFill>
                <a:latin typeface="Canva Sans"/>
                <a:ea typeface="Canva Sans"/>
                <a:cs typeface="Canva Sans"/>
                <a:sym typeface="Canva Sans"/>
              </a:rPr>
              <a:t>The logic is straightforward, making it easy to deploy and to differentiate between vehicle types.</a:t>
            </a:r>
          </a:p>
        </p:txBody>
      </p:sp>
      <p:sp>
        <p:nvSpPr>
          <p:cNvPr id="23" name="TextBox 23"/>
          <p:cNvSpPr txBox="1"/>
          <p:nvPr/>
        </p:nvSpPr>
        <p:spPr>
          <a:xfrm>
            <a:off x="1909181" y="403702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sp>
        <p:nvSpPr>
          <p:cNvPr id="24" name="TextBox 24"/>
          <p:cNvSpPr txBox="1"/>
          <p:nvPr/>
        </p:nvSpPr>
        <p:spPr>
          <a:xfrm>
            <a:off x="2891681" y="5040733"/>
            <a:ext cx="6666770" cy="575945"/>
          </a:xfrm>
          <a:prstGeom prst="rect">
            <a:avLst/>
          </a:prstGeom>
        </p:spPr>
        <p:txBody>
          <a:bodyPr lIns="0" tIns="0" rIns="0" bIns="0" rtlCol="0" anchor="t">
            <a:spAutoFit/>
          </a:bodyPr>
          <a:lstStyle/>
          <a:p>
            <a:pPr algn="l">
              <a:lnSpc>
                <a:spcPts val="2380"/>
              </a:lnSpc>
              <a:spcBef>
                <a:spcPct val="0"/>
              </a:spcBef>
            </a:pPr>
            <a:r>
              <a:rPr lang="en-US" sz="1700">
                <a:solidFill>
                  <a:srgbClr val="FFFFFF"/>
                </a:solidFill>
                <a:latin typeface="Canva Sans"/>
                <a:ea typeface="Canva Sans"/>
                <a:cs typeface="Canva Sans"/>
                <a:sym typeface="Canva Sans"/>
              </a:rPr>
              <a:t>Customizable:</a:t>
            </a:r>
            <a:r>
              <a:rPr lang="en-US" sz="1700">
                <a:solidFill>
                  <a:srgbClr val="56FFFF"/>
                </a:solidFill>
                <a:latin typeface="Canva Sans"/>
                <a:ea typeface="Canva Sans"/>
                <a:cs typeface="Canva Sans"/>
                <a:sym typeface="Canva Sans"/>
              </a:rPr>
              <a:t> Users can modify delivery routes and schedules as per their needs.</a:t>
            </a:r>
          </a:p>
        </p:txBody>
      </p:sp>
      <p:sp>
        <p:nvSpPr>
          <p:cNvPr id="25" name="TextBox 25"/>
          <p:cNvSpPr txBox="1"/>
          <p:nvPr/>
        </p:nvSpPr>
        <p:spPr>
          <a:xfrm>
            <a:off x="1909181" y="518011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grpSp>
        <p:nvGrpSpPr>
          <p:cNvPr id="26" name="Group 26"/>
          <p:cNvGrpSpPr/>
          <p:nvPr/>
        </p:nvGrpSpPr>
        <p:grpSpPr>
          <a:xfrm>
            <a:off x="1818361" y="6148593"/>
            <a:ext cx="677751" cy="677751"/>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1909181" y="632459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04</a:t>
            </a:r>
          </a:p>
        </p:txBody>
      </p:sp>
      <p:sp>
        <p:nvSpPr>
          <p:cNvPr id="30" name="TextBox 30"/>
          <p:cNvSpPr txBox="1"/>
          <p:nvPr/>
        </p:nvSpPr>
        <p:spPr>
          <a:xfrm>
            <a:off x="2891681" y="6185209"/>
            <a:ext cx="6666770" cy="575945"/>
          </a:xfrm>
          <a:prstGeom prst="rect">
            <a:avLst/>
          </a:prstGeom>
        </p:spPr>
        <p:txBody>
          <a:bodyPr lIns="0" tIns="0" rIns="0" bIns="0" rtlCol="0" anchor="t">
            <a:spAutoFit/>
          </a:bodyPr>
          <a:lstStyle/>
          <a:p>
            <a:pPr algn="l">
              <a:lnSpc>
                <a:spcPts val="2380"/>
              </a:lnSpc>
              <a:spcBef>
                <a:spcPct val="0"/>
              </a:spcBef>
            </a:pPr>
            <a:r>
              <a:rPr lang="en-US" sz="1700">
                <a:solidFill>
                  <a:srgbClr val="FFFFFF"/>
                </a:solidFill>
                <a:latin typeface="Canva Sans"/>
                <a:ea typeface="Canva Sans"/>
                <a:cs typeface="Canva Sans"/>
                <a:sym typeface="Canva Sans"/>
              </a:rPr>
              <a:t>Works Offline: </a:t>
            </a:r>
            <a:r>
              <a:rPr lang="en-US" sz="1700">
                <a:solidFill>
                  <a:srgbClr val="56FFFF"/>
                </a:solidFill>
                <a:latin typeface="Canva Sans"/>
                <a:ea typeface="Canva Sans"/>
                <a:cs typeface="Canva Sans"/>
                <a:sym typeface="Canva Sans"/>
              </a:rPr>
              <a:t>Since it doesn’t rely on external AI APIs, it functions without an internet connection.</a:t>
            </a:r>
          </a:p>
        </p:txBody>
      </p:sp>
      <p:sp>
        <p:nvSpPr>
          <p:cNvPr id="31" name="TextBox 31"/>
          <p:cNvSpPr txBox="1"/>
          <p:nvPr/>
        </p:nvSpPr>
        <p:spPr>
          <a:xfrm>
            <a:off x="2891681" y="7397844"/>
            <a:ext cx="6252319" cy="575945"/>
          </a:xfrm>
          <a:prstGeom prst="rect">
            <a:avLst/>
          </a:prstGeom>
        </p:spPr>
        <p:txBody>
          <a:bodyPr lIns="0" tIns="0" rIns="0" bIns="0" rtlCol="0" anchor="t">
            <a:spAutoFit/>
          </a:bodyPr>
          <a:lstStyle/>
          <a:p>
            <a:pPr algn="l">
              <a:lnSpc>
                <a:spcPts val="2380"/>
              </a:lnSpc>
              <a:spcBef>
                <a:spcPct val="0"/>
              </a:spcBef>
            </a:pPr>
            <a:r>
              <a:rPr lang="en-US" sz="1700">
                <a:solidFill>
                  <a:srgbClr val="FFFFFF"/>
                </a:solidFill>
                <a:latin typeface="Canva Sans"/>
                <a:ea typeface="Canva Sans"/>
                <a:cs typeface="Canva Sans"/>
                <a:sym typeface="Canva Sans"/>
              </a:rPr>
              <a:t>Quick Implementation: </a:t>
            </a:r>
            <a:r>
              <a:rPr lang="en-US" sz="1700">
                <a:solidFill>
                  <a:srgbClr val="56FFFF"/>
                </a:solidFill>
                <a:latin typeface="Canva Sans"/>
                <a:ea typeface="Canva Sans"/>
                <a:cs typeface="Canva Sans"/>
                <a:sym typeface="Canva Sans"/>
              </a:rPr>
              <a:t>It provides an immediate working solution for small to mid-sized businesses .</a:t>
            </a:r>
          </a:p>
        </p:txBody>
      </p:sp>
      <p:grpSp>
        <p:nvGrpSpPr>
          <p:cNvPr id="32" name="Group 32"/>
          <p:cNvGrpSpPr/>
          <p:nvPr/>
        </p:nvGrpSpPr>
        <p:grpSpPr>
          <a:xfrm>
            <a:off x="1818361" y="7361229"/>
            <a:ext cx="677751" cy="677751"/>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5" name="TextBox 35"/>
          <p:cNvSpPr txBox="1"/>
          <p:nvPr/>
        </p:nvSpPr>
        <p:spPr>
          <a:xfrm>
            <a:off x="1909181" y="753722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050441" y="1902198"/>
            <a:ext cx="677751" cy="677751"/>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2050441" y="3029547"/>
            <a:ext cx="677751" cy="677751"/>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8" name="TextBox 8"/>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2050441" y="4172636"/>
            <a:ext cx="677751" cy="677751"/>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1" name="TextBox 11"/>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2050441" y="657859"/>
            <a:ext cx="7934799" cy="655957"/>
          </a:xfrm>
          <a:prstGeom prst="rect">
            <a:avLst/>
          </a:prstGeom>
        </p:spPr>
        <p:txBody>
          <a:bodyPr lIns="0" tIns="0" rIns="0" bIns="0" rtlCol="0" anchor="t">
            <a:spAutoFit/>
          </a:bodyPr>
          <a:lstStyle/>
          <a:p>
            <a:pPr algn="l">
              <a:lnSpc>
                <a:spcPts val="5319"/>
              </a:lnSpc>
              <a:spcBef>
                <a:spcPct val="0"/>
              </a:spcBef>
            </a:pPr>
            <a:r>
              <a:rPr lang="en-US" sz="3799" dirty="0">
                <a:solidFill>
                  <a:srgbClr val="FFFFFF"/>
                </a:solidFill>
                <a:latin typeface="Aileron"/>
                <a:ea typeface="Aileron"/>
                <a:cs typeface="Aileron"/>
                <a:sym typeface="Aileron"/>
              </a:rPr>
              <a:t>LIMITATIONS:</a:t>
            </a:r>
          </a:p>
        </p:txBody>
      </p:sp>
      <p:sp>
        <p:nvSpPr>
          <p:cNvPr id="13" name="TextBox 13"/>
          <p:cNvSpPr txBox="1"/>
          <p:nvPr/>
        </p:nvSpPr>
        <p:spPr>
          <a:xfrm>
            <a:off x="3123762" y="2059146"/>
            <a:ext cx="14846472" cy="422276"/>
          </a:xfrm>
          <a:prstGeom prst="rect">
            <a:avLst/>
          </a:prstGeom>
        </p:spPr>
        <p:txBody>
          <a:bodyPr lIns="0" tIns="0" rIns="0" bIns="0" rtlCol="0" anchor="t">
            <a:spAutoFit/>
          </a:bodyPr>
          <a:lstStyle/>
          <a:p>
            <a:pPr algn="l">
              <a:lnSpc>
                <a:spcPts val="3499"/>
              </a:lnSpc>
              <a:spcBef>
                <a:spcPct val="0"/>
              </a:spcBef>
            </a:pPr>
            <a:r>
              <a:rPr lang="en-US" sz="2499" b="1">
                <a:solidFill>
                  <a:srgbClr val="56FFFF"/>
                </a:solidFill>
                <a:latin typeface="Canva Sans Bold"/>
                <a:ea typeface="Canva Sans Bold"/>
                <a:cs typeface="Canva Sans Bold"/>
                <a:sym typeface="Canva Sans Bold"/>
              </a:rPr>
              <a:t>Lack of Real-Time Traffic Awareness</a:t>
            </a:r>
          </a:p>
        </p:txBody>
      </p:sp>
      <p:sp>
        <p:nvSpPr>
          <p:cNvPr id="14" name="TextBox 14"/>
          <p:cNvSpPr txBox="1"/>
          <p:nvPr/>
        </p:nvSpPr>
        <p:spPr>
          <a:xfrm>
            <a:off x="2141261" y="2049621"/>
            <a:ext cx="496110" cy="448311"/>
          </a:xfrm>
          <a:prstGeom prst="rect">
            <a:avLst/>
          </a:prstGeom>
        </p:spPr>
        <p:txBody>
          <a:bodyPr lIns="0" tIns="0" rIns="0" bIns="0" rtlCol="0" anchor="t">
            <a:spAutoFit/>
          </a:bodyPr>
          <a:lstStyle/>
          <a:p>
            <a:pPr algn="ctr">
              <a:lnSpc>
                <a:spcPts val="3639"/>
              </a:lnSpc>
              <a:spcBef>
                <a:spcPct val="0"/>
              </a:spcBef>
            </a:pPr>
            <a:r>
              <a:rPr lang="en-US" sz="2599" b="1">
                <a:solidFill>
                  <a:srgbClr val="0B081D"/>
                </a:solidFill>
                <a:latin typeface="Open Sans Bold"/>
                <a:ea typeface="Open Sans Bold"/>
                <a:cs typeface="Open Sans Bold"/>
                <a:sym typeface="Open Sans Bold"/>
              </a:rPr>
              <a:t>01</a:t>
            </a:r>
          </a:p>
        </p:txBody>
      </p:sp>
      <p:sp>
        <p:nvSpPr>
          <p:cNvPr id="15" name="TextBox 15"/>
          <p:cNvSpPr txBox="1"/>
          <p:nvPr/>
        </p:nvSpPr>
        <p:spPr>
          <a:xfrm>
            <a:off x="3103839" y="3207552"/>
            <a:ext cx="12544483" cy="422276"/>
          </a:xfrm>
          <a:prstGeom prst="rect">
            <a:avLst/>
          </a:prstGeom>
        </p:spPr>
        <p:txBody>
          <a:bodyPr lIns="0" tIns="0" rIns="0" bIns="0" rtlCol="0" anchor="t">
            <a:spAutoFit/>
          </a:bodyPr>
          <a:lstStyle/>
          <a:p>
            <a:pPr algn="l">
              <a:lnSpc>
                <a:spcPts val="3499"/>
              </a:lnSpc>
              <a:spcBef>
                <a:spcPct val="0"/>
              </a:spcBef>
            </a:pPr>
            <a:r>
              <a:rPr lang="en-US" sz="2499" b="1">
                <a:solidFill>
                  <a:srgbClr val="56FFFF"/>
                </a:solidFill>
                <a:latin typeface="Canva Sans Bold"/>
                <a:ea typeface="Canva Sans Bold"/>
                <a:cs typeface="Canva Sans Bold"/>
                <a:sym typeface="Canva Sans Bold"/>
              </a:rPr>
              <a:t>Multi-Timeslot Optimization Missing</a:t>
            </a:r>
          </a:p>
        </p:txBody>
      </p:sp>
      <p:sp>
        <p:nvSpPr>
          <p:cNvPr id="16" name="TextBox 16"/>
          <p:cNvSpPr txBox="1"/>
          <p:nvPr/>
        </p:nvSpPr>
        <p:spPr>
          <a:xfrm>
            <a:off x="2141261" y="3176969"/>
            <a:ext cx="496110" cy="448311"/>
          </a:xfrm>
          <a:prstGeom prst="rect">
            <a:avLst/>
          </a:prstGeom>
        </p:spPr>
        <p:txBody>
          <a:bodyPr lIns="0" tIns="0" rIns="0" bIns="0" rtlCol="0" anchor="t">
            <a:spAutoFit/>
          </a:bodyPr>
          <a:lstStyle/>
          <a:p>
            <a:pPr algn="ctr">
              <a:lnSpc>
                <a:spcPts val="3639"/>
              </a:lnSpc>
              <a:spcBef>
                <a:spcPct val="0"/>
              </a:spcBef>
            </a:pPr>
            <a:r>
              <a:rPr lang="en-US" sz="2599" b="1">
                <a:solidFill>
                  <a:srgbClr val="0B081D"/>
                </a:solidFill>
                <a:latin typeface="Open Sans Bold"/>
                <a:ea typeface="Open Sans Bold"/>
                <a:cs typeface="Open Sans Bold"/>
                <a:sym typeface="Open Sans Bold"/>
              </a:rPr>
              <a:t>02</a:t>
            </a:r>
          </a:p>
        </p:txBody>
      </p:sp>
      <p:sp>
        <p:nvSpPr>
          <p:cNvPr id="17" name="TextBox 17"/>
          <p:cNvSpPr txBox="1"/>
          <p:nvPr/>
        </p:nvSpPr>
        <p:spPr>
          <a:xfrm>
            <a:off x="3123762" y="4329584"/>
            <a:ext cx="14846472" cy="422275"/>
          </a:xfrm>
          <a:prstGeom prst="rect">
            <a:avLst/>
          </a:prstGeom>
        </p:spPr>
        <p:txBody>
          <a:bodyPr lIns="0" tIns="0" rIns="0" bIns="0" rtlCol="0" anchor="t">
            <a:spAutoFit/>
          </a:bodyPr>
          <a:lstStyle/>
          <a:p>
            <a:pPr algn="l">
              <a:lnSpc>
                <a:spcPts val="3499"/>
              </a:lnSpc>
              <a:spcBef>
                <a:spcPct val="0"/>
              </a:spcBef>
            </a:pPr>
            <a:r>
              <a:rPr lang="en-US" sz="2499" b="1">
                <a:solidFill>
                  <a:srgbClr val="56FFFF"/>
                </a:solidFill>
                <a:latin typeface="Canva Sans Bold"/>
                <a:ea typeface="Canva Sans Bold"/>
                <a:cs typeface="Canva Sans Bold"/>
                <a:sym typeface="Canva Sans Bold"/>
              </a:rPr>
              <a:t>No Adaptive Re-Routing Based on Real-Time Factors</a:t>
            </a:r>
          </a:p>
        </p:txBody>
      </p:sp>
      <p:sp>
        <p:nvSpPr>
          <p:cNvPr id="18" name="TextBox 18"/>
          <p:cNvSpPr txBox="1"/>
          <p:nvPr/>
        </p:nvSpPr>
        <p:spPr>
          <a:xfrm>
            <a:off x="2141261" y="4320059"/>
            <a:ext cx="496110" cy="448311"/>
          </a:xfrm>
          <a:prstGeom prst="rect">
            <a:avLst/>
          </a:prstGeom>
        </p:spPr>
        <p:txBody>
          <a:bodyPr lIns="0" tIns="0" rIns="0" bIns="0" rtlCol="0" anchor="t">
            <a:spAutoFit/>
          </a:bodyPr>
          <a:lstStyle/>
          <a:p>
            <a:pPr algn="ctr">
              <a:lnSpc>
                <a:spcPts val="3639"/>
              </a:lnSpc>
              <a:spcBef>
                <a:spcPct val="0"/>
              </a:spcBef>
            </a:pPr>
            <a:r>
              <a:rPr lang="en-US" sz="2599" b="1">
                <a:solidFill>
                  <a:srgbClr val="0B081D"/>
                </a:solidFill>
                <a:latin typeface="Open Sans Bold"/>
                <a:ea typeface="Open Sans Bold"/>
                <a:cs typeface="Open Sans Bold"/>
                <a:sym typeface="Open Sans Bold"/>
              </a:rPr>
              <a:t>03</a:t>
            </a:r>
          </a:p>
        </p:txBody>
      </p:sp>
      <p:grpSp>
        <p:nvGrpSpPr>
          <p:cNvPr id="19" name="Group 19"/>
          <p:cNvGrpSpPr/>
          <p:nvPr/>
        </p:nvGrpSpPr>
        <p:grpSpPr>
          <a:xfrm>
            <a:off x="2050441" y="5317112"/>
            <a:ext cx="677751" cy="67775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21" name="TextBox 21"/>
            <p:cNvSpPr txBox="1"/>
            <p:nvPr/>
          </p:nvSpPr>
          <p:spPr>
            <a:xfrm>
              <a:off x="0" y="-66675"/>
              <a:ext cx="812800" cy="879475"/>
            </a:xfrm>
            <a:prstGeom prst="rect">
              <a:avLst/>
            </a:prstGeom>
          </p:spPr>
          <p:txBody>
            <a:bodyPr lIns="50800" tIns="50800" rIns="50800" bIns="50800" rtlCol="0" anchor="ctr"/>
            <a:lstStyle/>
            <a:p>
              <a:pPr algn="ctr">
                <a:lnSpc>
                  <a:spcPts val="3359"/>
                </a:lnSpc>
              </a:pPr>
              <a:endParaRPr/>
            </a:p>
          </p:txBody>
        </p:sp>
      </p:grpSp>
      <p:sp>
        <p:nvSpPr>
          <p:cNvPr id="22" name="TextBox 22"/>
          <p:cNvSpPr txBox="1"/>
          <p:nvPr/>
        </p:nvSpPr>
        <p:spPr>
          <a:xfrm>
            <a:off x="2141261" y="5464535"/>
            <a:ext cx="496110" cy="448311"/>
          </a:xfrm>
          <a:prstGeom prst="rect">
            <a:avLst/>
          </a:prstGeom>
        </p:spPr>
        <p:txBody>
          <a:bodyPr lIns="0" tIns="0" rIns="0" bIns="0" rtlCol="0" anchor="t">
            <a:spAutoFit/>
          </a:bodyPr>
          <a:lstStyle/>
          <a:p>
            <a:pPr algn="ctr">
              <a:lnSpc>
                <a:spcPts val="3639"/>
              </a:lnSpc>
              <a:spcBef>
                <a:spcPct val="0"/>
              </a:spcBef>
            </a:pPr>
            <a:r>
              <a:rPr lang="en-US" sz="2599" b="1">
                <a:solidFill>
                  <a:srgbClr val="0B081D"/>
                </a:solidFill>
                <a:latin typeface="Open Sans Bold"/>
                <a:ea typeface="Open Sans Bold"/>
                <a:cs typeface="Open Sans Bold"/>
                <a:sym typeface="Open Sans Bold"/>
              </a:rPr>
              <a:t>04</a:t>
            </a:r>
          </a:p>
        </p:txBody>
      </p:sp>
      <p:sp>
        <p:nvSpPr>
          <p:cNvPr id="23" name="TextBox 23"/>
          <p:cNvSpPr txBox="1"/>
          <p:nvPr/>
        </p:nvSpPr>
        <p:spPr>
          <a:xfrm>
            <a:off x="3123762" y="5448454"/>
            <a:ext cx="14846472" cy="422275"/>
          </a:xfrm>
          <a:prstGeom prst="rect">
            <a:avLst/>
          </a:prstGeom>
        </p:spPr>
        <p:txBody>
          <a:bodyPr lIns="0" tIns="0" rIns="0" bIns="0" rtlCol="0" anchor="t">
            <a:spAutoFit/>
          </a:bodyPr>
          <a:lstStyle/>
          <a:p>
            <a:pPr algn="l">
              <a:lnSpc>
                <a:spcPts val="3499"/>
              </a:lnSpc>
              <a:spcBef>
                <a:spcPct val="0"/>
              </a:spcBef>
            </a:pPr>
            <a:r>
              <a:rPr lang="en-US" sz="2499" b="1">
                <a:solidFill>
                  <a:srgbClr val="56FFFF"/>
                </a:solidFill>
                <a:latin typeface="Canva Sans Bold"/>
                <a:ea typeface="Canva Sans Bold"/>
                <a:cs typeface="Canva Sans Bold"/>
                <a:sym typeface="Canva Sans Bold"/>
              </a:rPr>
              <a:t> No Penalty for Late or Inefficient Deliveries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38888" b="-38888"/>
            </a:stretch>
          </a:blipFill>
        </p:spPr>
        <p:txBody>
          <a:bodyPr/>
          <a:lstStyle/>
          <a:p>
            <a:pPr algn="ctr"/>
            <a:r>
              <a:rPr lang="en-IN" sz="5400" b="1" dirty="0">
                <a:solidFill>
                  <a:schemeClr val="bg1"/>
                </a:solidFill>
              </a:rPr>
              <a:t>Demo Video:</a:t>
            </a:r>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pic>
        <p:nvPicPr>
          <p:cNvPr id="6" name="video">
            <a:hlinkClick r:id="" action="ppaction://media"/>
            <a:extLst>
              <a:ext uri="{FF2B5EF4-FFF2-40B4-BE49-F238E27FC236}">
                <a16:creationId xmlns:a16="http://schemas.microsoft.com/office/drawing/2014/main" id="{9207F609-F458-AA05-DAED-B474672CB2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32238" y="1257300"/>
            <a:ext cx="14630400" cy="822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0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757661" y="3729115"/>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385531" y="1400004"/>
            <a:ext cx="9431213" cy="6565146"/>
          </a:xfrm>
          <a:prstGeom prst="rect">
            <a:avLst/>
          </a:prstGeom>
        </p:spPr>
        <p:txBody>
          <a:bodyPr lIns="0" tIns="0" rIns="0" bIns="0" rtlCol="0" anchor="t">
            <a:spAutoFit/>
          </a:bodyPr>
          <a:lstStyle/>
          <a:p>
            <a:pPr algn="ctr">
              <a:lnSpc>
                <a:spcPts val="26353"/>
              </a:lnSpc>
              <a:spcBef>
                <a:spcPct val="0"/>
              </a:spcBef>
            </a:pPr>
            <a:r>
              <a:rPr lang="en-US" sz="18823">
                <a:solidFill>
                  <a:srgbClr val="FFFFFF"/>
                </a:solidFill>
                <a:latin typeface="RoxboroughCF"/>
                <a:ea typeface="RoxboroughCF"/>
                <a:cs typeface="RoxboroughCF"/>
                <a:sym typeface="RoxboroughCF"/>
              </a:rPr>
              <a:t>THANK YOU!!</a:t>
            </a:r>
          </a:p>
        </p:txBody>
      </p:sp>
      <p:sp>
        <p:nvSpPr>
          <p:cNvPr id="8" name="Freeform 8"/>
          <p:cNvSpPr/>
          <p:nvPr/>
        </p:nvSpPr>
        <p:spPr>
          <a:xfrm>
            <a:off x="2019795" y="4010557"/>
            <a:ext cx="858754" cy="1344429"/>
          </a:xfrm>
          <a:custGeom>
            <a:avLst/>
            <a:gdLst/>
            <a:ahLst/>
            <a:cxnLst/>
            <a:rect l="l" t="t" r="r" b="b"/>
            <a:pathLst>
              <a:path w="858754" h="1344429">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04356" y="4189844"/>
            <a:ext cx="629715" cy="985855"/>
          </a:xfrm>
          <a:custGeom>
            <a:avLst/>
            <a:gdLst/>
            <a:ahLst/>
            <a:cxnLst/>
            <a:rect l="l" t="t" r="r" b="b"/>
            <a:pathLst>
              <a:path w="629715" h="985855">
                <a:moveTo>
                  <a:pt x="0" y="0"/>
                </a:moveTo>
                <a:lnTo>
                  <a:pt x="629714" y="0"/>
                </a:lnTo>
                <a:lnTo>
                  <a:pt x="629714" y="985855"/>
                </a:lnTo>
                <a:lnTo>
                  <a:pt x="0" y="985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0800000">
            <a:off x="14226319" y="3729115"/>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5323726" y="4010557"/>
            <a:ext cx="858754" cy="1344429"/>
          </a:xfrm>
          <a:custGeom>
            <a:avLst/>
            <a:gdLst/>
            <a:ahLst/>
            <a:cxnLst/>
            <a:rect l="l" t="t" r="r" b="b"/>
            <a:pathLst>
              <a:path w="858754" h="1344429">
                <a:moveTo>
                  <a:pt x="0" y="0"/>
                </a:moveTo>
                <a:lnTo>
                  <a:pt x="858754" y="0"/>
                </a:lnTo>
                <a:lnTo>
                  <a:pt x="858754" y="1344429"/>
                </a:lnTo>
                <a:lnTo>
                  <a:pt x="0" y="1344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0800000">
            <a:off x="16268205" y="4189844"/>
            <a:ext cx="629715" cy="985855"/>
          </a:xfrm>
          <a:custGeom>
            <a:avLst/>
            <a:gdLst/>
            <a:ahLst/>
            <a:cxnLst/>
            <a:rect l="l" t="t" r="r" b="b"/>
            <a:pathLst>
              <a:path w="629715" h="985855">
                <a:moveTo>
                  <a:pt x="0" y="0"/>
                </a:moveTo>
                <a:lnTo>
                  <a:pt x="629714" y="0"/>
                </a:lnTo>
                <a:lnTo>
                  <a:pt x="629714" y="985855"/>
                </a:lnTo>
                <a:lnTo>
                  <a:pt x="0" y="985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563</Words>
  <Application>Microsoft Office PowerPoint</Application>
  <PresentationFormat>Custom</PresentationFormat>
  <Paragraphs>60</Paragraphs>
  <Slides>8</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Calibri</vt:lpstr>
      <vt:lpstr>Prata</vt:lpstr>
      <vt:lpstr>Aileron</vt:lpstr>
      <vt:lpstr>Open Sans Bold</vt:lpstr>
      <vt:lpstr>RoxboroughCF</vt:lpstr>
      <vt:lpstr>Open Sans</vt:lpstr>
      <vt:lpstr>Canva Sans</vt:lpstr>
      <vt:lpstr>Agbalumo</vt:lpstr>
      <vt:lpstr>Arial</vt:lpstr>
      <vt:lpstr>Alata</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Aavjo jsk</dc:title>
  <dc:creator>Mehul</dc:creator>
  <cp:lastModifiedBy>Ansh Shah</cp:lastModifiedBy>
  <cp:revision>3</cp:revision>
  <dcterms:created xsi:type="dcterms:W3CDTF">2006-08-16T00:00:00Z</dcterms:created>
  <dcterms:modified xsi:type="dcterms:W3CDTF">2025-02-01T06:17:36Z</dcterms:modified>
  <dc:identifier>DAGdyqF_hL0</dc:identifier>
</cp:coreProperties>
</file>